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0" r:id="rId3"/>
    <p:sldId id="261" r:id="rId4"/>
    <p:sldId id="262" r:id="rId5"/>
    <p:sldId id="263" r:id="rId6"/>
    <p:sldId id="264" r:id="rId7"/>
    <p:sldId id="265" r:id="rId8"/>
    <p:sldId id="266" r:id="rId9"/>
    <p:sldId id="267" r:id="rId10"/>
    <p:sldId id="268" r:id="rId11"/>
    <p:sldId id="269" r:id="rId12"/>
    <p:sldId id="27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849E"/>
    <a:srgbClr val="51ACC5"/>
    <a:srgbClr val="2F2F2F"/>
    <a:srgbClr val="387890"/>
    <a:srgbClr val="B9B8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33" autoAdjust="0"/>
    <p:restoredTop sz="76257" autoAdjust="0"/>
  </p:normalViewPr>
  <p:slideViewPr>
    <p:cSldViewPr snapToGrid="0">
      <p:cViewPr varScale="1">
        <p:scale>
          <a:sx n="107" d="100"/>
          <a:sy n="107" d="100"/>
        </p:scale>
        <p:origin x="114" y="20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48F90E-5EFF-454B-89ED-5BEC276139AE}" type="doc">
      <dgm:prSet loTypeId="urn:microsoft.com/office/officeart/2005/8/layout/process1" loCatId="process" qsTypeId="urn:microsoft.com/office/officeart/2005/8/quickstyle/simple1" qsCatId="simple" csTypeId="urn:microsoft.com/office/officeart/2005/8/colors/accent1_1" csCatId="accent1" phldr="1"/>
      <dgm:spPr/>
    </dgm:pt>
    <dgm:pt modelId="{FF8A4AAC-CCC2-45AE-A298-FAF30BDE9850}">
      <dgm:prSet phldrT="[Text]"/>
      <dgm:spPr/>
      <dgm:t>
        <a:bodyPr/>
        <a:lstStyle/>
        <a:p>
          <a:r>
            <a:rPr lang="en-US" dirty="0"/>
            <a:t>Raw 3⌀ Signal</a:t>
          </a:r>
        </a:p>
      </dgm:t>
    </dgm:pt>
    <dgm:pt modelId="{DCF95B3C-96C3-423A-B2D1-4BFBF0A1F222}" type="parTrans" cxnId="{0F589127-D1F4-4D3A-9C0F-48F34590418D}">
      <dgm:prSet/>
      <dgm:spPr/>
      <dgm:t>
        <a:bodyPr/>
        <a:lstStyle/>
        <a:p>
          <a:endParaRPr lang="en-US"/>
        </a:p>
      </dgm:t>
    </dgm:pt>
    <dgm:pt modelId="{9E57A4DC-D6E2-4B47-822E-0403C70FD182}" type="sibTrans" cxnId="{0F589127-D1F4-4D3A-9C0F-48F34590418D}">
      <dgm:prSet/>
      <dgm:spPr/>
      <dgm:t>
        <a:bodyPr/>
        <a:lstStyle/>
        <a:p>
          <a:endParaRPr lang="en-US"/>
        </a:p>
      </dgm:t>
    </dgm:pt>
    <dgm:pt modelId="{62998826-60DB-49ED-8D7D-FB0E881859D8}">
      <dgm:prSet phldrT="[Text]"/>
      <dgm:spPr/>
      <dgm:t>
        <a:bodyPr/>
        <a:lstStyle/>
        <a:p>
          <a:r>
            <a:rPr lang="en-US" dirty="0"/>
            <a:t>Discrete Wavelet Transform</a:t>
          </a:r>
        </a:p>
      </dgm:t>
    </dgm:pt>
    <dgm:pt modelId="{26B6E223-F8E3-48CB-9287-7DE41AA8DE0A}" type="parTrans" cxnId="{9FDCD6B3-F2A4-4F79-BC79-988CCAF7F29A}">
      <dgm:prSet/>
      <dgm:spPr/>
      <dgm:t>
        <a:bodyPr/>
        <a:lstStyle/>
        <a:p>
          <a:endParaRPr lang="en-US"/>
        </a:p>
      </dgm:t>
    </dgm:pt>
    <dgm:pt modelId="{E7AB49FC-F6DA-483F-8741-A2406365FFD3}" type="sibTrans" cxnId="{9FDCD6B3-F2A4-4F79-BC79-988CCAF7F29A}">
      <dgm:prSet/>
      <dgm:spPr/>
      <dgm:t>
        <a:bodyPr/>
        <a:lstStyle/>
        <a:p>
          <a:endParaRPr lang="en-US"/>
        </a:p>
      </dgm:t>
    </dgm:pt>
    <dgm:pt modelId="{A55A12C7-D931-45EF-965E-D7C53AB6574A}">
      <dgm:prSet phldrT="[Text]"/>
      <dgm:spPr/>
      <dgm:t>
        <a:bodyPr/>
        <a:lstStyle/>
        <a:p>
          <a:r>
            <a:rPr lang="en-US" dirty="0"/>
            <a:t>Nth Discrete Difference Detrending</a:t>
          </a:r>
        </a:p>
      </dgm:t>
    </dgm:pt>
    <dgm:pt modelId="{CE384933-CF70-455F-913E-C703F283A043}" type="parTrans" cxnId="{A56A07C2-6657-44B4-9D96-F9C7EBB61AFC}">
      <dgm:prSet/>
      <dgm:spPr/>
      <dgm:t>
        <a:bodyPr/>
        <a:lstStyle/>
        <a:p>
          <a:endParaRPr lang="en-US"/>
        </a:p>
      </dgm:t>
    </dgm:pt>
    <dgm:pt modelId="{5BE83926-C2AA-4425-8876-661EFFD7ACDD}" type="sibTrans" cxnId="{A56A07C2-6657-44B4-9D96-F9C7EBB61AFC}">
      <dgm:prSet/>
      <dgm:spPr/>
      <dgm:t>
        <a:bodyPr/>
        <a:lstStyle/>
        <a:p>
          <a:endParaRPr lang="en-US"/>
        </a:p>
      </dgm:t>
    </dgm:pt>
    <dgm:pt modelId="{257C3989-9122-4F38-BB47-B6C0256F96F0}">
      <dgm:prSet/>
      <dgm:spPr/>
      <dgm:t>
        <a:bodyPr/>
        <a:lstStyle/>
        <a:p>
          <a:r>
            <a:rPr lang="en-US" dirty="0"/>
            <a:t>Feature Extraction</a:t>
          </a:r>
        </a:p>
      </dgm:t>
    </dgm:pt>
    <dgm:pt modelId="{EB6DFD9D-B41B-4F17-AAAF-57F129189DFF}" type="parTrans" cxnId="{758004A0-C0B5-4D3C-87F0-95D915978023}">
      <dgm:prSet/>
      <dgm:spPr/>
      <dgm:t>
        <a:bodyPr/>
        <a:lstStyle/>
        <a:p>
          <a:endParaRPr lang="en-US"/>
        </a:p>
      </dgm:t>
    </dgm:pt>
    <dgm:pt modelId="{F1662794-499D-4A7D-BB5E-ABCF68A0796B}" type="sibTrans" cxnId="{758004A0-C0B5-4D3C-87F0-95D915978023}">
      <dgm:prSet/>
      <dgm:spPr/>
      <dgm:t>
        <a:bodyPr/>
        <a:lstStyle/>
        <a:p>
          <a:endParaRPr lang="en-US"/>
        </a:p>
      </dgm:t>
    </dgm:pt>
    <dgm:pt modelId="{90982231-209E-42AF-9FEB-9AA085EFA583}">
      <dgm:prSet/>
      <dgm:spPr/>
      <dgm:t>
        <a:bodyPr/>
        <a:lstStyle/>
        <a:p>
          <a:r>
            <a:rPr lang="en-US" dirty="0"/>
            <a:t>Train Classifier Models</a:t>
          </a:r>
        </a:p>
      </dgm:t>
    </dgm:pt>
    <dgm:pt modelId="{A8721BF7-FFF2-4468-B575-6BE56023B471}" type="parTrans" cxnId="{E07C2E1D-3ECF-4761-93DF-82967ABAE9BA}">
      <dgm:prSet/>
      <dgm:spPr/>
      <dgm:t>
        <a:bodyPr/>
        <a:lstStyle/>
        <a:p>
          <a:endParaRPr lang="en-US"/>
        </a:p>
      </dgm:t>
    </dgm:pt>
    <dgm:pt modelId="{1D37777E-ADFB-4C61-90B6-1D1F19D9CF6F}" type="sibTrans" cxnId="{E07C2E1D-3ECF-4761-93DF-82967ABAE9BA}">
      <dgm:prSet/>
      <dgm:spPr/>
      <dgm:t>
        <a:bodyPr/>
        <a:lstStyle/>
        <a:p>
          <a:endParaRPr lang="en-US"/>
        </a:p>
      </dgm:t>
    </dgm:pt>
    <dgm:pt modelId="{56929E27-F003-4CF1-9502-B77B361532BA}">
      <dgm:prSet/>
      <dgm:spPr/>
      <dgm:t>
        <a:bodyPr/>
        <a:lstStyle/>
        <a:p>
          <a:r>
            <a:rPr lang="en-US" dirty="0"/>
            <a:t>Test Classifier Models</a:t>
          </a:r>
        </a:p>
      </dgm:t>
    </dgm:pt>
    <dgm:pt modelId="{E1EC2023-A9F7-4A5B-A6A4-41F0821D1C90}" type="parTrans" cxnId="{96BA976D-D727-48F9-AA0F-B6420DACD1DE}">
      <dgm:prSet/>
      <dgm:spPr/>
      <dgm:t>
        <a:bodyPr/>
        <a:lstStyle/>
        <a:p>
          <a:endParaRPr lang="en-US"/>
        </a:p>
      </dgm:t>
    </dgm:pt>
    <dgm:pt modelId="{88F1EBC6-BB1A-436C-9EFE-3AFFFB64C430}" type="sibTrans" cxnId="{96BA976D-D727-48F9-AA0F-B6420DACD1DE}">
      <dgm:prSet/>
      <dgm:spPr/>
      <dgm:t>
        <a:bodyPr/>
        <a:lstStyle/>
        <a:p>
          <a:endParaRPr lang="en-US"/>
        </a:p>
      </dgm:t>
    </dgm:pt>
    <dgm:pt modelId="{C5869FB4-373E-4161-88E8-F3CDE0E1ECCE}">
      <dgm:prSet/>
      <dgm:spPr/>
      <dgm:t>
        <a:bodyPr/>
        <a:lstStyle/>
        <a:p>
          <a:r>
            <a:rPr lang="en-US" dirty="0"/>
            <a:t>Iterate on Pipeline Variables</a:t>
          </a:r>
        </a:p>
      </dgm:t>
    </dgm:pt>
    <dgm:pt modelId="{90E9DCA6-4485-4B19-86C2-E360A7437AFC}" type="parTrans" cxnId="{D3EC057F-9FC0-48CC-AC37-F599B54E79F9}">
      <dgm:prSet/>
      <dgm:spPr/>
      <dgm:t>
        <a:bodyPr/>
        <a:lstStyle/>
        <a:p>
          <a:endParaRPr lang="en-US"/>
        </a:p>
      </dgm:t>
    </dgm:pt>
    <dgm:pt modelId="{248ECDEE-9AC8-4C25-84DA-69A463AF700D}" type="sibTrans" cxnId="{D3EC057F-9FC0-48CC-AC37-F599B54E79F9}">
      <dgm:prSet/>
      <dgm:spPr/>
      <dgm:t>
        <a:bodyPr/>
        <a:lstStyle/>
        <a:p>
          <a:endParaRPr lang="en-US"/>
        </a:p>
      </dgm:t>
    </dgm:pt>
    <dgm:pt modelId="{0DD2C90D-8DB6-4387-B66C-92BE0AF33617}" type="pres">
      <dgm:prSet presAssocID="{EA48F90E-5EFF-454B-89ED-5BEC276139AE}" presName="Name0" presStyleCnt="0">
        <dgm:presLayoutVars>
          <dgm:dir/>
          <dgm:resizeHandles val="exact"/>
        </dgm:presLayoutVars>
      </dgm:prSet>
      <dgm:spPr/>
    </dgm:pt>
    <dgm:pt modelId="{D3404606-E430-4F86-B60F-160D996F5B05}" type="pres">
      <dgm:prSet presAssocID="{FF8A4AAC-CCC2-45AE-A298-FAF30BDE9850}" presName="node" presStyleLbl="node1" presStyleIdx="0" presStyleCnt="7">
        <dgm:presLayoutVars>
          <dgm:bulletEnabled val="1"/>
        </dgm:presLayoutVars>
      </dgm:prSet>
      <dgm:spPr/>
    </dgm:pt>
    <dgm:pt modelId="{038BB472-71DB-4108-AA93-1E4591F3252F}" type="pres">
      <dgm:prSet presAssocID="{9E57A4DC-D6E2-4B47-822E-0403C70FD182}" presName="sibTrans" presStyleLbl="sibTrans2D1" presStyleIdx="0" presStyleCnt="6"/>
      <dgm:spPr/>
    </dgm:pt>
    <dgm:pt modelId="{5D46C515-59A6-463F-9C2C-296870DB3216}" type="pres">
      <dgm:prSet presAssocID="{9E57A4DC-D6E2-4B47-822E-0403C70FD182}" presName="connectorText" presStyleLbl="sibTrans2D1" presStyleIdx="0" presStyleCnt="6"/>
      <dgm:spPr/>
    </dgm:pt>
    <dgm:pt modelId="{098D64B9-4C1B-403A-AF9C-203E11833E8A}" type="pres">
      <dgm:prSet presAssocID="{62998826-60DB-49ED-8D7D-FB0E881859D8}" presName="node" presStyleLbl="node1" presStyleIdx="1" presStyleCnt="7">
        <dgm:presLayoutVars>
          <dgm:bulletEnabled val="1"/>
        </dgm:presLayoutVars>
      </dgm:prSet>
      <dgm:spPr/>
    </dgm:pt>
    <dgm:pt modelId="{2D6157F5-5B46-40A6-B9E1-401BF9D62A92}" type="pres">
      <dgm:prSet presAssocID="{E7AB49FC-F6DA-483F-8741-A2406365FFD3}" presName="sibTrans" presStyleLbl="sibTrans2D1" presStyleIdx="1" presStyleCnt="6"/>
      <dgm:spPr/>
    </dgm:pt>
    <dgm:pt modelId="{B3454C68-B402-4595-816C-FEA573E3556A}" type="pres">
      <dgm:prSet presAssocID="{E7AB49FC-F6DA-483F-8741-A2406365FFD3}" presName="connectorText" presStyleLbl="sibTrans2D1" presStyleIdx="1" presStyleCnt="6"/>
      <dgm:spPr/>
    </dgm:pt>
    <dgm:pt modelId="{AA425E45-D846-41BB-9162-BAAB3D7C4558}" type="pres">
      <dgm:prSet presAssocID="{A55A12C7-D931-45EF-965E-D7C53AB6574A}" presName="node" presStyleLbl="node1" presStyleIdx="2" presStyleCnt="7">
        <dgm:presLayoutVars>
          <dgm:bulletEnabled val="1"/>
        </dgm:presLayoutVars>
      </dgm:prSet>
      <dgm:spPr/>
    </dgm:pt>
    <dgm:pt modelId="{57B780DF-AFB5-4699-8D8F-3D41AE422234}" type="pres">
      <dgm:prSet presAssocID="{5BE83926-C2AA-4425-8876-661EFFD7ACDD}" presName="sibTrans" presStyleLbl="sibTrans2D1" presStyleIdx="2" presStyleCnt="6"/>
      <dgm:spPr/>
    </dgm:pt>
    <dgm:pt modelId="{10B1013A-DAF8-459C-8705-D786DCCC2968}" type="pres">
      <dgm:prSet presAssocID="{5BE83926-C2AA-4425-8876-661EFFD7ACDD}" presName="connectorText" presStyleLbl="sibTrans2D1" presStyleIdx="2" presStyleCnt="6"/>
      <dgm:spPr/>
    </dgm:pt>
    <dgm:pt modelId="{F0D983D4-91CF-456D-AD5E-52EF8F378E5D}" type="pres">
      <dgm:prSet presAssocID="{257C3989-9122-4F38-BB47-B6C0256F96F0}" presName="node" presStyleLbl="node1" presStyleIdx="3" presStyleCnt="7">
        <dgm:presLayoutVars>
          <dgm:bulletEnabled val="1"/>
        </dgm:presLayoutVars>
      </dgm:prSet>
      <dgm:spPr/>
    </dgm:pt>
    <dgm:pt modelId="{D7FC8D5C-1390-45B1-8C7B-6EC8E4E9DB69}" type="pres">
      <dgm:prSet presAssocID="{F1662794-499D-4A7D-BB5E-ABCF68A0796B}" presName="sibTrans" presStyleLbl="sibTrans2D1" presStyleIdx="3" presStyleCnt="6"/>
      <dgm:spPr/>
    </dgm:pt>
    <dgm:pt modelId="{ACE58DC0-F862-4CFA-BD58-B2DA03B7A853}" type="pres">
      <dgm:prSet presAssocID="{F1662794-499D-4A7D-BB5E-ABCF68A0796B}" presName="connectorText" presStyleLbl="sibTrans2D1" presStyleIdx="3" presStyleCnt="6"/>
      <dgm:spPr/>
    </dgm:pt>
    <dgm:pt modelId="{B25C1B26-0577-4748-9A47-7F0E783A86F6}" type="pres">
      <dgm:prSet presAssocID="{90982231-209E-42AF-9FEB-9AA085EFA583}" presName="node" presStyleLbl="node1" presStyleIdx="4" presStyleCnt="7">
        <dgm:presLayoutVars>
          <dgm:bulletEnabled val="1"/>
        </dgm:presLayoutVars>
      </dgm:prSet>
      <dgm:spPr/>
    </dgm:pt>
    <dgm:pt modelId="{CA5A7CDB-C9F1-40FC-8AAB-FBB289C092B7}" type="pres">
      <dgm:prSet presAssocID="{1D37777E-ADFB-4C61-90B6-1D1F19D9CF6F}" presName="sibTrans" presStyleLbl="sibTrans2D1" presStyleIdx="4" presStyleCnt="6"/>
      <dgm:spPr/>
    </dgm:pt>
    <dgm:pt modelId="{73479DFA-EC8A-42E8-91E0-37ECFF836140}" type="pres">
      <dgm:prSet presAssocID="{1D37777E-ADFB-4C61-90B6-1D1F19D9CF6F}" presName="connectorText" presStyleLbl="sibTrans2D1" presStyleIdx="4" presStyleCnt="6"/>
      <dgm:spPr/>
    </dgm:pt>
    <dgm:pt modelId="{E901D985-AD3A-48F8-993B-DC7FD5BD5ED9}" type="pres">
      <dgm:prSet presAssocID="{56929E27-F003-4CF1-9502-B77B361532BA}" presName="node" presStyleLbl="node1" presStyleIdx="5" presStyleCnt="7">
        <dgm:presLayoutVars>
          <dgm:bulletEnabled val="1"/>
        </dgm:presLayoutVars>
      </dgm:prSet>
      <dgm:spPr/>
    </dgm:pt>
    <dgm:pt modelId="{698A1767-B037-45E5-AD9D-D3714EB9F59E}" type="pres">
      <dgm:prSet presAssocID="{88F1EBC6-BB1A-436C-9EFE-3AFFFB64C430}" presName="sibTrans" presStyleLbl="sibTrans2D1" presStyleIdx="5" presStyleCnt="6"/>
      <dgm:spPr/>
    </dgm:pt>
    <dgm:pt modelId="{139AA69F-39FA-4AA8-B402-D25667386246}" type="pres">
      <dgm:prSet presAssocID="{88F1EBC6-BB1A-436C-9EFE-3AFFFB64C430}" presName="connectorText" presStyleLbl="sibTrans2D1" presStyleIdx="5" presStyleCnt="6"/>
      <dgm:spPr/>
    </dgm:pt>
    <dgm:pt modelId="{1331300C-95BB-4B55-94E1-2C3A78F5CB86}" type="pres">
      <dgm:prSet presAssocID="{C5869FB4-373E-4161-88E8-F3CDE0E1ECCE}" presName="node" presStyleLbl="node1" presStyleIdx="6" presStyleCnt="7">
        <dgm:presLayoutVars>
          <dgm:bulletEnabled val="1"/>
        </dgm:presLayoutVars>
      </dgm:prSet>
      <dgm:spPr/>
    </dgm:pt>
  </dgm:ptLst>
  <dgm:cxnLst>
    <dgm:cxn modelId="{19231B0A-0DC1-48B6-BA24-0B996527B08F}" type="presOf" srcId="{5BE83926-C2AA-4425-8876-661EFFD7ACDD}" destId="{57B780DF-AFB5-4699-8D8F-3D41AE422234}" srcOrd="0" destOrd="0" presId="urn:microsoft.com/office/officeart/2005/8/layout/process1"/>
    <dgm:cxn modelId="{11BC4C17-B0AA-421E-A945-08705B158B49}" type="presOf" srcId="{F1662794-499D-4A7D-BB5E-ABCF68A0796B}" destId="{D7FC8D5C-1390-45B1-8C7B-6EC8E4E9DB69}" srcOrd="0" destOrd="0" presId="urn:microsoft.com/office/officeart/2005/8/layout/process1"/>
    <dgm:cxn modelId="{E07C2E1D-3ECF-4761-93DF-82967ABAE9BA}" srcId="{EA48F90E-5EFF-454B-89ED-5BEC276139AE}" destId="{90982231-209E-42AF-9FEB-9AA085EFA583}" srcOrd="4" destOrd="0" parTransId="{A8721BF7-FFF2-4468-B575-6BE56023B471}" sibTransId="{1D37777E-ADFB-4C61-90B6-1D1F19D9CF6F}"/>
    <dgm:cxn modelId="{0F589127-D1F4-4D3A-9C0F-48F34590418D}" srcId="{EA48F90E-5EFF-454B-89ED-5BEC276139AE}" destId="{FF8A4AAC-CCC2-45AE-A298-FAF30BDE9850}" srcOrd="0" destOrd="0" parTransId="{DCF95B3C-96C3-423A-B2D1-4BFBF0A1F222}" sibTransId="{9E57A4DC-D6E2-4B47-822E-0403C70FD182}"/>
    <dgm:cxn modelId="{34CE7D32-2C60-480F-9E20-DDDD60BBF0B5}" type="presOf" srcId="{5BE83926-C2AA-4425-8876-661EFFD7ACDD}" destId="{10B1013A-DAF8-459C-8705-D786DCCC2968}" srcOrd="1" destOrd="0" presId="urn:microsoft.com/office/officeart/2005/8/layout/process1"/>
    <dgm:cxn modelId="{06ACE23F-F6BD-407C-B81E-3ABFBAE7906B}" type="presOf" srcId="{88F1EBC6-BB1A-436C-9EFE-3AFFFB64C430}" destId="{698A1767-B037-45E5-AD9D-D3714EB9F59E}" srcOrd="0" destOrd="0" presId="urn:microsoft.com/office/officeart/2005/8/layout/process1"/>
    <dgm:cxn modelId="{42A5455F-78C6-4E7B-AFFF-C45DAFE5AA7A}" type="presOf" srcId="{56929E27-F003-4CF1-9502-B77B361532BA}" destId="{E901D985-AD3A-48F8-993B-DC7FD5BD5ED9}" srcOrd="0" destOrd="0" presId="urn:microsoft.com/office/officeart/2005/8/layout/process1"/>
    <dgm:cxn modelId="{E8A84268-503D-40A4-ACE2-91D61C127546}" type="presOf" srcId="{EA48F90E-5EFF-454B-89ED-5BEC276139AE}" destId="{0DD2C90D-8DB6-4387-B66C-92BE0AF33617}" srcOrd="0" destOrd="0" presId="urn:microsoft.com/office/officeart/2005/8/layout/process1"/>
    <dgm:cxn modelId="{A31E9A6C-C98C-40ED-8599-27C36259C9EB}" type="presOf" srcId="{257C3989-9122-4F38-BB47-B6C0256F96F0}" destId="{F0D983D4-91CF-456D-AD5E-52EF8F378E5D}" srcOrd="0" destOrd="0" presId="urn:microsoft.com/office/officeart/2005/8/layout/process1"/>
    <dgm:cxn modelId="{AB928F4D-A840-4030-8DDF-8EC094DCF453}" type="presOf" srcId="{E7AB49FC-F6DA-483F-8741-A2406365FFD3}" destId="{2D6157F5-5B46-40A6-B9E1-401BF9D62A92}" srcOrd="0" destOrd="0" presId="urn:microsoft.com/office/officeart/2005/8/layout/process1"/>
    <dgm:cxn modelId="{96BA976D-D727-48F9-AA0F-B6420DACD1DE}" srcId="{EA48F90E-5EFF-454B-89ED-5BEC276139AE}" destId="{56929E27-F003-4CF1-9502-B77B361532BA}" srcOrd="5" destOrd="0" parTransId="{E1EC2023-A9F7-4A5B-A6A4-41F0821D1C90}" sibTransId="{88F1EBC6-BB1A-436C-9EFE-3AFFFB64C430}"/>
    <dgm:cxn modelId="{D3EC057F-9FC0-48CC-AC37-F599B54E79F9}" srcId="{EA48F90E-5EFF-454B-89ED-5BEC276139AE}" destId="{C5869FB4-373E-4161-88E8-F3CDE0E1ECCE}" srcOrd="6" destOrd="0" parTransId="{90E9DCA6-4485-4B19-86C2-E360A7437AFC}" sibTransId="{248ECDEE-9AC8-4C25-84DA-69A463AF700D}"/>
    <dgm:cxn modelId="{2DCA7F80-8202-48C4-9C52-876430FC2628}" type="presOf" srcId="{C5869FB4-373E-4161-88E8-F3CDE0E1ECCE}" destId="{1331300C-95BB-4B55-94E1-2C3A78F5CB86}" srcOrd="0" destOrd="0" presId="urn:microsoft.com/office/officeart/2005/8/layout/process1"/>
    <dgm:cxn modelId="{A9384896-A7D1-404B-BC3E-E107820AACE2}" type="presOf" srcId="{A55A12C7-D931-45EF-965E-D7C53AB6574A}" destId="{AA425E45-D846-41BB-9162-BAAB3D7C4558}" srcOrd="0" destOrd="0" presId="urn:microsoft.com/office/officeart/2005/8/layout/process1"/>
    <dgm:cxn modelId="{758004A0-C0B5-4D3C-87F0-95D915978023}" srcId="{EA48F90E-5EFF-454B-89ED-5BEC276139AE}" destId="{257C3989-9122-4F38-BB47-B6C0256F96F0}" srcOrd="3" destOrd="0" parTransId="{EB6DFD9D-B41B-4F17-AAAF-57F129189DFF}" sibTransId="{F1662794-499D-4A7D-BB5E-ABCF68A0796B}"/>
    <dgm:cxn modelId="{9FDCD6B3-F2A4-4F79-BC79-988CCAF7F29A}" srcId="{EA48F90E-5EFF-454B-89ED-5BEC276139AE}" destId="{62998826-60DB-49ED-8D7D-FB0E881859D8}" srcOrd="1" destOrd="0" parTransId="{26B6E223-F8E3-48CB-9287-7DE41AA8DE0A}" sibTransId="{E7AB49FC-F6DA-483F-8741-A2406365FFD3}"/>
    <dgm:cxn modelId="{A56A07C2-6657-44B4-9D96-F9C7EBB61AFC}" srcId="{EA48F90E-5EFF-454B-89ED-5BEC276139AE}" destId="{A55A12C7-D931-45EF-965E-D7C53AB6574A}" srcOrd="2" destOrd="0" parTransId="{CE384933-CF70-455F-913E-C703F283A043}" sibTransId="{5BE83926-C2AA-4425-8876-661EFFD7ACDD}"/>
    <dgm:cxn modelId="{F87402D2-16B9-4D87-A71D-1517A7776E94}" type="presOf" srcId="{1D37777E-ADFB-4C61-90B6-1D1F19D9CF6F}" destId="{73479DFA-EC8A-42E8-91E0-37ECFF836140}" srcOrd="1" destOrd="0" presId="urn:microsoft.com/office/officeart/2005/8/layout/process1"/>
    <dgm:cxn modelId="{AACA01D6-AD29-4BD4-8101-A20B73684D73}" type="presOf" srcId="{1D37777E-ADFB-4C61-90B6-1D1F19D9CF6F}" destId="{CA5A7CDB-C9F1-40FC-8AAB-FBB289C092B7}" srcOrd="0" destOrd="0" presId="urn:microsoft.com/office/officeart/2005/8/layout/process1"/>
    <dgm:cxn modelId="{517CE7DD-4333-46FB-A4E4-BDF481C4BD15}" type="presOf" srcId="{62998826-60DB-49ED-8D7D-FB0E881859D8}" destId="{098D64B9-4C1B-403A-AF9C-203E11833E8A}" srcOrd="0" destOrd="0" presId="urn:microsoft.com/office/officeart/2005/8/layout/process1"/>
    <dgm:cxn modelId="{F189E3E4-69E6-44B9-B445-E92EB3B44487}" type="presOf" srcId="{E7AB49FC-F6DA-483F-8741-A2406365FFD3}" destId="{B3454C68-B402-4595-816C-FEA573E3556A}" srcOrd="1" destOrd="0" presId="urn:microsoft.com/office/officeart/2005/8/layout/process1"/>
    <dgm:cxn modelId="{E03DF6EA-B9D2-4784-ADFF-E115D9AF4920}" type="presOf" srcId="{9E57A4DC-D6E2-4B47-822E-0403C70FD182}" destId="{5D46C515-59A6-463F-9C2C-296870DB3216}" srcOrd="1" destOrd="0" presId="urn:microsoft.com/office/officeart/2005/8/layout/process1"/>
    <dgm:cxn modelId="{F93A13EB-747E-4370-BDE0-A49325419489}" type="presOf" srcId="{88F1EBC6-BB1A-436C-9EFE-3AFFFB64C430}" destId="{139AA69F-39FA-4AA8-B402-D25667386246}" srcOrd="1" destOrd="0" presId="urn:microsoft.com/office/officeart/2005/8/layout/process1"/>
    <dgm:cxn modelId="{32367AF0-1575-4444-B00F-D166D062C99D}" type="presOf" srcId="{9E57A4DC-D6E2-4B47-822E-0403C70FD182}" destId="{038BB472-71DB-4108-AA93-1E4591F3252F}" srcOrd="0" destOrd="0" presId="urn:microsoft.com/office/officeart/2005/8/layout/process1"/>
    <dgm:cxn modelId="{925435F5-2DED-4711-9FA4-D77F4A90C515}" type="presOf" srcId="{90982231-209E-42AF-9FEB-9AA085EFA583}" destId="{B25C1B26-0577-4748-9A47-7F0E783A86F6}" srcOrd="0" destOrd="0" presId="urn:microsoft.com/office/officeart/2005/8/layout/process1"/>
    <dgm:cxn modelId="{4E0FF6FA-927E-473A-8BF3-516B19CB8735}" type="presOf" srcId="{FF8A4AAC-CCC2-45AE-A298-FAF30BDE9850}" destId="{D3404606-E430-4F86-B60F-160D996F5B05}" srcOrd="0" destOrd="0" presId="urn:microsoft.com/office/officeart/2005/8/layout/process1"/>
    <dgm:cxn modelId="{D34FEEFF-0821-4E9A-B7DD-9437E8CE7F76}" type="presOf" srcId="{F1662794-499D-4A7D-BB5E-ABCF68A0796B}" destId="{ACE58DC0-F862-4CFA-BD58-B2DA03B7A853}" srcOrd="1" destOrd="0" presId="urn:microsoft.com/office/officeart/2005/8/layout/process1"/>
    <dgm:cxn modelId="{3ECF7F16-A558-4C65-BA2E-D7ED69238363}" type="presParOf" srcId="{0DD2C90D-8DB6-4387-B66C-92BE0AF33617}" destId="{D3404606-E430-4F86-B60F-160D996F5B05}" srcOrd="0" destOrd="0" presId="urn:microsoft.com/office/officeart/2005/8/layout/process1"/>
    <dgm:cxn modelId="{37880BE6-206B-4708-BBD0-47BC45EFDB0D}" type="presParOf" srcId="{0DD2C90D-8DB6-4387-B66C-92BE0AF33617}" destId="{038BB472-71DB-4108-AA93-1E4591F3252F}" srcOrd="1" destOrd="0" presId="urn:microsoft.com/office/officeart/2005/8/layout/process1"/>
    <dgm:cxn modelId="{88AECD82-A644-4989-AE34-7724516B4B73}" type="presParOf" srcId="{038BB472-71DB-4108-AA93-1E4591F3252F}" destId="{5D46C515-59A6-463F-9C2C-296870DB3216}" srcOrd="0" destOrd="0" presId="urn:microsoft.com/office/officeart/2005/8/layout/process1"/>
    <dgm:cxn modelId="{42526478-C38F-4B24-9CC3-8D4074C22E5E}" type="presParOf" srcId="{0DD2C90D-8DB6-4387-B66C-92BE0AF33617}" destId="{098D64B9-4C1B-403A-AF9C-203E11833E8A}" srcOrd="2" destOrd="0" presId="urn:microsoft.com/office/officeart/2005/8/layout/process1"/>
    <dgm:cxn modelId="{B41BFB7D-AADA-42C3-A52F-BDFDA4B68F3A}" type="presParOf" srcId="{0DD2C90D-8DB6-4387-B66C-92BE0AF33617}" destId="{2D6157F5-5B46-40A6-B9E1-401BF9D62A92}" srcOrd="3" destOrd="0" presId="urn:microsoft.com/office/officeart/2005/8/layout/process1"/>
    <dgm:cxn modelId="{36C45B72-8C6B-449D-B29B-D929F822901D}" type="presParOf" srcId="{2D6157F5-5B46-40A6-B9E1-401BF9D62A92}" destId="{B3454C68-B402-4595-816C-FEA573E3556A}" srcOrd="0" destOrd="0" presId="urn:microsoft.com/office/officeart/2005/8/layout/process1"/>
    <dgm:cxn modelId="{9FF8614B-8690-441F-9320-B6589E9B8871}" type="presParOf" srcId="{0DD2C90D-8DB6-4387-B66C-92BE0AF33617}" destId="{AA425E45-D846-41BB-9162-BAAB3D7C4558}" srcOrd="4" destOrd="0" presId="urn:microsoft.com/office/officeart/2005/8/layout/process1"/>
    <dgm:cxn modelId="{B1599326-3412-4AB8-AEEA-946BDCD4140D}" type="presParOf" srcId="{0DD2C90D-8DB6-4387-B66C-92BE0AF33617}" destId="{57B780DF-AFB5-4699-8D8F-3D41AE422234}" srcOrd="5" destOrd="0" presId="urn:microsoft.com/office/officeart/2005/8/layout/process1"/>
    <dgm:cxn modelId="{334F2268-1D54-4251-BA24-F916498E4A4F}" type="presParOf" srcId="{57B780DF-AFB5-4699-8D8F-3D41AE422234}" destId="{10B1013A-DAF8-459C-8705-D786DCCC2968}" srcOrd="0" destOrd="0" presId="urn:microsoft.com/office/officeart/2005/8/layout/process1"/>
    <dgm:cxn modelId="{4E15F617-FED2-401B-90E4-97581FB6AC39}" type="presParOf" srcId="{0DD2C90D-8DB6-4387-B66C-92BE0AF33617}" destId="{F0D983D4-91CF-456D-AD5E-52EF8F378E5D}" srcOrd="6" destOrd="0" presId="urn:microsoft.com/office/officeart/2005/8/layout/process1"/>
    <dgm:cxn modelId="{28B13F10-8520-4CAC-A026-85EC255EFB30}" type="presParOf" srcId="{0DD2C90D-8DB6-4387-B66C-92BE0AF33617}" destId="{D7FC8D5C-1390-45B1-8C7B-6EC8E4E9DB69}" srcOrd="7" destOrd="0" presId="urn:microsoft.com/office/officeart/2005/8/layout/process1"/>
    <dgm:cxn modelId="{6D6C8016-884F-49C6-A60E-4BF47A8130A4}" type="presParOf" srcId="{D7FC8D5C-1390-45B1-8C7B-6EC8E4E9DB69}" destId="{ACE58DC0-F862-4CFA-BD58-B2DA03B7A853}" srcOrd="0" destOrd="0" presId="urn:microsoft.com/office/officeart/2005/8/layout/process1"/>
    <dgm:cxn modelId="{066E9A78-3BA8-4DC3-A391-33CFDB937905}" type="presParOf" srcId="{0DD2C90D-8DB6-4387-B66C-92BE0AF33617}" destId="{B25C1B26-0577-4748-9A47-7F0E783A86F6}" srcOrd="8" destOrd="0" presId="urn:microsoft.com/office/officeart/2005/8/layout/process1"/>
    <dgm:cxn modelId="{C658A6F9-AFD7-4FFD-90C6-E9C7C25DDCCB}" type="presParOf" srcId="{0DD2C90D-8DB6-4387-B66C-92BE0AF33617}" destId="{CA5A7CDB-C9F1-40FC-8AAB-FBB289C092B7}" srcOrd="9" destOrd="0" presId="urn:microsoft.com/office/officeart/2005/8/layout/process1"/>
    <dgm:cxn modelId="{3F826EED-0682-4985-9E3E-E38387FC119D}" type="presParOf" srcId="{CA5A7CDB-C9F1-40FC-8AAB-FBB289C092B7}" destId="{73479DFA-EC8A-42E8-91E0-37ECFF836140}" srcOrd="0" destOrd="0" presId="urn:microsoft.com/office/officeart/2005/8/layout/process1"/>
    <dgm:cxn modelId="{8C149F97-C924-4F8A-8AB3-78D6AB467C2F}" type="presParOf" srcId="{0DD2C90D-8DB6-4387-B66C-92BE0AF33617}" destId="{E901D985-AD3A-48F8-993B-DC7FD5BD5ED9}" srcOrd="10" destOrd="0" presId="urn:microsoft.com/office/officeart/2005/8/layout/process1"/>
    <dgm:cxn modelId="{40F77587-4463-4AB6-A2FB-0F94DC37849E}" type="presParOf" srcId="{0DD2C90D-8DB6-4387-B66C-92BE0AF33617}" destId="{698A1767-B037-45E5-AD9D-D3714EB9F59E}" srcOrd="11" destOrd="0" presId="urn:microsoft.com/office/officeart/2005/8/layout/process1"/>
    <dgm:cxn modelId="{402D3C62-8F6A-406D-908E-61D717E446AB}" type="presParOf" srcId="{698A1767-B037-45E5-AD9D-D3714EB9F59E}" destId="{139AA69F-39FA-4AA8-B402-D25667386246}" srcOrd="0" destOrd="0" presId="urn:microsoft.com/office/officeart/2005/8/layout/process1"/>
    <dgm:cxn modelId="{18933633-C4E2-4299-A4B0-A7FB04BB721D}" type="presParOf" srcId="{0DD2C90D-8DB6-4387-B66C-92BE0AF33617}" destId="{1331300C-95BB-4B55-94E1-2C3A78F5CB86}" srcOrd="1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404606-E430-4F86-B60F-160D996F5B05}">
      <dsp:nvSpPr>
        <dsp:cNvPr id="0" name=""/>
        <dsp:cNvSpPr/>
      </dsp:nvSpPr>
      <dsp:spPr>
        <a:xfrm>
          <a:off x="3230"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Raw 3⌀ Signal</a:t>
          </a:r>
        </a:p>
      </dsp:txBody>
      <dsp:txXfrm>
        <a:off x="37420" y="1994486"/>
        <a:ext cx="1154996" cy="1098964"/>
      </dsp:txXfrm>
    </dsp:sp>
    <dsp:sp modelId="{038BB472-71DB-4108-AA93-1E4591F3252F}">
      <dsp:nvSpPr>
        <dsp:cNvPr id="0" name=""/>
        <dsp:cNvSpPr/>
      </dsp:nvSpPr>
      <dsp:spPr>
        <a:xfrm>
          <a:off x="1348944"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348944" y="2452949"/>
        <a:ext cx="181549" cy="182039"/>
      </dsp:txXfrm>
    </dsp:sp>
    <dsp:sp modelId="{098D64B9-4C1B-403A-AF9C-203E11833E8A}">
      <dsp:nvSpPr>
        <dsp:cNvPr id="0" name=""/>
        <dsp:cNvSpPr/>
      </dsp:nvSpPr>
      <dsp:spPr>
        <a:xfrm>
          <a:off x="1715957"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Discrete Wavelet Transform</a:t>
          </a:r>
        </a:p>
      </dsp:txBody>
      <dsp:txXfrm>
        <a:off x="1750147" y="1994486"/>
        <a:ext cx="1154996" cy="1098964"/>
      </dsp:txXfrm>
    </dsp:sp>
    <dsp:sp modelId="{2D6157F5-5B46-40A6-B9E1-401BF9D62A92}">
      <dsp:nvSpPr>
        <dsp:cNvPr id="0" name=""/>
        <dsp:cNvSpPr/>
      </dsp:nvSpPr>
      <dsp:spPr>
        <a:xfrm>
          <a:off x="3061671"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061671" y="2452949"/>
        <a:ext cx="181549" cy="182039"/>
      </dsp:txXfrm>
    </dsp:sp>
    <dsp:sp modelId="{AA425E45-D846-41BB-9162-BAAB3D7C4558}">
      <dsp:nvSpPr>
        <dsp:cNvPr id="0" name=""/>
        <dsp:cNvSpPr/>
      </dsp:nvSpPr>
      <dsp:spPr>
        <a:xfrm>
          <a:off x="3428684"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Nth Discrete Difference Detrending</a:t>
          </a:r>
        </a:p>
      </dsp:txBody>
      <dsp:txXfrm>
        <a:off x="3462874" y="1994486"/>
        <a:ext cx="1154996" cy="1098964"/>
      </dsp:txXfrm>
    </dsp:sp>
    <dsp:sp modelId="{57B780DF-AFB5-4699-8D8F-3D41AE422234}">
      <dsp:nvSpPr>
        <dsp:cNvPr id="0" name=""/>
        <dsp:cNvSpPr/>
      </dsp:nvSpPr>
      <dsp:spPr>
        <a:xfrm>
          <a:off x="4774398"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4774398" y="2452949"/>
        <a:ext cx="181549" cy="182039"/>
      </dsp:txXfrm>
    </dsp:sp>
    <dsp:sp modelId="{F0D983D4-91CF-456D-AD5E-52EF8F378E5D}">
      <dsp:nvSpPr>
        <dsp:cNvPr id="0" name=""/>
        <dsp:cNvSpPr/>
      </dsp:nvSpPr>
      <dsp:spPr>
        <a:xfrm>
          <a:off x="5141411"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Feature Extraction</a:t>
          </a:r>
        </a:p>
      </dsp:txBody>
      <dsp:txXfrm>
        <a:off x="5175601" y="1994486"/>
        <a:ext cx="1154996" cy="1098964"/>
      </dsp:txXfrm>
    </dsp:sp>
    <dsp:sp modelId="{D7FC8D5C-1390-45B1-8C7B-6EC8E4E9DB69}">
      <dsp:nvSpPr>
        <dsp:cNvPr id="0" name=""/>
        <dsp:cNvSpPr/>
      </dsp:nvSpPr>
      <dsp:spPr>
        <a:xfrm>
          <a:off x="6487125"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487125" y="2452949"/>
        <a:ext cx="181549" cy="182039"/>
      </dsp:txXfrm>
    </dsp:sp>
    <dsp:sp modelId="{B25C1B26-0577-4748-9A47-7F0E783A86F6}">
      <dsp:nvSpPr>
        <dsp:cNvPr id="0" name=""/>
        <dsp:cNvSpPr/>
      </dsp:nvSpPr>
      <dsp:spPr>
        <a:xfrm>
          <a:off x="6854138"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Train Classifier Models</a:t>
          </a:r>
        </a:p>
      </dsp:txBody>
      <dsp:txXfrm>
        <a:off x="6888328" y="1994486"/>
        <a:ext cx="1154996" cy="1098964"/>
      </dsp:txXfrm>
    </dsp:sp>
    <dsp:sp modelId="{CA5A7CDB-C9F1-40FC-8AAB-FBB289C092B7}">
      <dsp:nvSpPr>
        <dsp:cNvPr id="0" name=""/>
        <dsp:cNvSpPr/>
      </dsp:nvSpPr>
      <dsp:spPr>
        <a:xfrm>
          <a:off x="8199852"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8199852" y="2452949"/>
        <a:ext cx="181549" cy="182039"/>
      </dsp:txXfrm>
    </dsp:sp>
    <dsp:sp modelId="{E901D985-AD3A-48F8-993B-DC7FD5BD5ED9}">
      <dsp:nvSpPr>
        <dsp:cNvPr id="0" name=""/>
        <dsp:cNvSpPr/>
      </dsp:nvSpPr>
      <dsp:spPr>
        <a:xfrm>
          <a:off x="8566865"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Test Classifier Models</a:t>
          </a:r>
        </a:p>
      </dsp:txBody>
      <dsp:txXfrm>
        <a:off x="8601055" y="1994486"/>
        <a:ext cx="1154996" cy="1098964"/>
      </dsp:txXfrm>
    </dsp:sp>
    <dsp:sp modelId="{698A1767-B037-45E5-AD9D-D3714EB9F59E}">
      <dsp:nvSpPr>
        <dsp:cNvPr id="0" name=""/>
        <dsp:cNvSpPr/>
      </dsp:nvSpPr>
      <dsp:spPr>
        <a:xfrm>
          <a:off x="9912580"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9912580" y="2452949"/>
        <a:ext cx="181549" cy="182039"/>
      </dsp:txXfrm>
    </dsp:sp>
    <dsp:sp modelId="{1331300C-95BB-4B55-94E1-2C3A78F5CB86}">
      <dsp:nvSpPr>
        <dsp:cNvPr id="0" name=""/>
        <dsp:cNvSpPr/>
      </dsp:nvSpPr>
      <dsp:spPr>
        <a:xfrm>
          <a:off x="10279593"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Iterate on Pipeline Variables</a:t>
          </a:r>
        </a:p>
      </dsp:txBody>
      <dsp:txXfrm>
        <a:off x="10313783" y="1994486"/>
        <a:ext cx="1154996" cy="109896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63436C-817C-49F1-80F1-23C5466933F7}" type="datetimeFigureOut">
              <a:rPr lang="en-US" smtClean="0"/>
              <a:t>1/20/2019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D122F1-A5D9-45AE-B248-C460C50DD90B}" type="slidenum">
              <a:rPr lang="en-US" smtClean="0"/>
              <a:t>‹#›</a:t>
            </a:fld>
            <a:endParaRPr lang="en-US"/>
          </a:p>
        </p:txBody>
      </p:sp>
    </p:spTree>
    <p:extLst>
      <p:ext uri="{BB962C8B-B14F-4D97-AF65-F5344CB8AC3E}">
        <p14:creationId xmlns:p14="http://schemas.microsoft.com/office/powerpoint/2010/main" val="3336738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cenet.vsb.cz/en/"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vsb.cz/en/university/who-we-are/"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Machine Learning Models to Complete </a:t>
            </a:r>
            <a:r>
              <a:rPr lang="en-US" dirty="0" err="1"/>
              <a:t>OkCupid</a:t>
            </a:r>
            <a:r>
              <a:rPr lang="en-US" dirty="0"/>
              <a:t> Demographics Data Sets: An Initial Investigation</a:t>
            </a:r>
          </a:p>
        </p:txBody>
      </p:sp>
      <p:sp>
        <p:nvSpPr>
          <p:cNvPr id="4" name="Slide Number Placeholder 3"/>
          <p:cNvSpPr>
            <a:spLocks noGrp="1"/>
          </p:cNvSpPr>
          <p:nvPr>
            <p:ph type="sldNum" sz="quarter" idx="5"/>
          </p:nvPr>
        </p:nvSpPr>
        <p:spPr/>
        <p:txBody>
          <a:bodyPr/>
          <a:lstStyle/>
          <a:p>
            <a:fld id="{00D122F1-A5D9-45AE-B248-C460C50DD90B}" type="slidenum">
              <a:rPr lang="en-US" smtClean="0"/>
              <a:t>1</a:t>
            </a:fld>
            <a:endParaRPr lang="en-US"/>
          </a:p>
        </p:txBody>
      </p:sp>
    </p:spTree>
    <p:extLst>
      <p:ext uri="{BB962C8B-B14F-4D97-AF65-F5344CB8AC3E}">
        <p14:creationId xmlns:p14="http://schemas.microsoft.com/office/powerpoint/2010/main" val="2993234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2</a:t>
            </a:fld>
            <a:endParaRPr lang="en-US"/>
          </a:p>
        </p:txBody>
      </p:sp>
    </p:spTree>
    <p:extLst>
      <p:ext uri="{BB962C8B-B14F-4D97-AF65-F5344CB8AC3E}">
        <p14:creationId xmlns:p14="http://schemas.microsoft.com/office/powerpoint/2010/main" val="3666994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Medium voltage overhead power lines run for hundreds of miles to supply power to cities. These great distances make it expensive to manually inspect the lines for damage that doesn't immediately lead to a power outage, such as a tree branch hitting the line or a flaw in the insulator. These modes of damage lead to a phenomenon known as partial discharge — an electrical discharge which does not bridge the electrodes between an insulation system completely. Partial discharges slowly damage the power line, so left unrepaired they will eventually lead to a power outage or start a fire.</a:t>
            </a:r>
          </a:p>
          <a:p>
            <a:r>
              <a:rPr lang="en-US" dirty="0"/>
              <a:t>Your challenge is to detect partial discharge patterns in signals acquired from these power lines with a new meter designed at the </a:t>
            </a:r>
            <a:r>
              <a:rPr lang="en-US" dirty="0">
                <a:hlinkClick r:id="rId3"/>
              </a:rPr>
              <a:t>ENET Centre</a:t>
            </a:r>
            <a:r>
              <a:rPr lang="en-US" dirty="0"/>
              <a:t> at </a:t>
            </a:r>
            <a:r>
              <a:rPr lang="en-US" dirty="0">
                <a:hlinkClick r:id="rId4"/>
              </a:rPr>
              <a:t>VŠB</a:t>
            </a:r>
            <a:r>
              <a:rPr lang="en-US" dirty="0"/>
              <a:t>. Effective classifiers using this data will make it possible to continuously monitor power lines for faults.</a:t>
            </a:r>
          </a:p>
          <a:p>
            <a:r>
              <a:rPr lang="en-US" dirty="0"/>
              <a:t>ENET Centre researches and develops renewable energy resources with the goal of reducing or eliminating harmful environmental impacts. Their efforts focus on developing technology solutions around transportation and processing of energy raw materials.</a:t>
            </a:r>
          </a:p>
          <a:p>
            <a:r>
              <a:rPr lang="en-US" dirty="0"/>
              <a:t>By developing a solution to detect partial discharge you’ll help reduce maintenance costs, and prevent power outages.</a:t>
            </a:r>
          </a:p>
          <a:p>
            <a:endParaRPr lang="en-US" dirty="0"/>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3</a:t>
            </a:fld>
            <a:endParaRPr lang="en-US"/>
          </a:p>
        </p:txBody>
      </p:sp>
    </p:spTree>
    <p:extLst>
      <p:ext uri="{BB962C8B-B14F-4D97-AF65-F5344CB8AC3E}">
        <p14:creationId xmlns:p14="http://schemas.microsoft.com/office/powerpoint/2010/main" val="18639664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5</a:t>
            </a:fld>
            <a:endParaRPr lang="en-US"/>
          </a:p>
        </p:txBody>
      </p:sp>
    </p:spTree>
    <p:extLst>
      <p:ext uri="{BB962C8B-B14F-4D97-AF65-F5344CB8AC3E}">
        <p14:creationId xmlns:p14="http://schemas.microsoft.com/office/powerpoint/2010/main" val="2042747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0D122F1-A5D9-45AE-B248-C460C50DD90B}" type="slidenum">
              <a:rPr lang="en-US" smtClean="0"/>
              <a:t>12</a:t>
            </a:fld>
            <a:endParaRPr lang="en-US"/>
          </a:p>
        </p:txBody>
      </p:sp>
    </p:spTree>
    <p:extLst>
      <p:ext uri="{BB962C8B-B14F-4D97-AF65-F5344CB8AC3E}">
        <p14:creationId xmlns:p14="http://schemas.microsoft.com/office/powerpoint/2010/main" val="31797527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7F0CC27-2E3C-4E08-90F1-06B2B2BF06F7}"/>
              </a:ext>
            </a:extLst>
          </p:cNvPr>
          <p:cNvPicPr>
            <a:picLocks noChangeAspect="1"/>
          </p:cNvPicPr>
          <p:nvPr userDrawn="1"/>
        </p:nvPicPr>
        <p:blipFill rotWithShape="1">
          <a:blip r:embed="rId2">
            <a:duotone>
              <a:prstClr val="black"/>
              <a:schemeClr val="accent3">
                <a:tint val="45000"/>
                <a:satMod val="400000"/>
              </a:schemeClr>
            </a:duotone>
            <a:extLst>
              <a:ext uri="{28A0092B-C50C-407E-A947-70E740481C1C}">
                <a14:useLocalDpi xmlns:a14="http://schemas.microsoft.com/office/drawing/2010/main" val="0"/>
              </a:ext>
            </a:extLst>
          </a:blip>
          <a:srcRect t="13884" b="7309"/>
          <a:stretch/>
        </p:blipFill>
        <p:spPr>
          <a:xfrm>
            <a:off x="0" y="952501"/>
            <a:ext cx="12192000" cy="5403850"/>
          </a:xfrm>
          <a:prstGeom prst="rect">
            <a:avLst/>
          </a:prstGeom>
        </p:spPr>
      </p:pic>
      <p:sp>
        <p:nvSpPr>
          <p:cNvPr id="2" name="Title 1">
            <a:extLst>
              <a:ext uri="{FF2B5EF4-FFF2-40B4-BE49-F238E27FC236}">
                <a16:creationId xmlns:a16="http://schemas.microsoft.com/office/drawing/2014/main" id="{8043BD96-8A3D-4A9D-9D6B-2D3F4A005DD5}"/>
              </a:ext>
            </a:extLst>
          </p:cNvPr>
          <p:cNvSpPr>
            <a:spLocks noGrp="1"/>
          </p:cNvSpPr>
          <p:nvPr>
            <p:ph type="ctrTitle"/>
          </p:nvPr>
        </p:nvSpPr>
        <p:spPr>
          <a:xfrm>
            <a:off x="1524000" y="1122363"/>
            <a:ext cx="9144000" cy="2387600"/>
          </a:xfrm>
          <a:prstGeom prst="rect">
            <a:avLst/>
          </a:prstGeom>
        </p:spPr>
        <p:txBody>
          <a:bodyPr anchor="b"/>
          <a:lstStyle>
            <a:lvl1pPr algn="ctr">
              <a:defRPr sz="6000">
                <a:solidFill>
                  <a:schemeClr val="bg1"/>
                </a:solidFill>
                <a:latin typeface="Conthrax Sb" panose="020B070702020108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981533F5-4A55-4478-9A34-3E4C9A928501}"/>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solidFill>
                  <a:schemeClr val="bg1"/>
                </a:solidFill>
                <a:latin typeface="Conthrax Sb" panose="020B070702020108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ACD84B83-B43E-414B-B889-0669B79504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F20031-A357-4A57-BFD2-696AF159CCF6}"/>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8" name="Picture 17">
            <a:extLst>
              <a:ext uri="{FF2B5EF4-FFF2-40B4-BE49-F238E27FC236}">
                <a16:creationId xmlns:a16="http://schemas.microsoft.com/office/drawing/2014/main" id="{EFCBAF44-41CF-4598-B487-6161E35A94B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098" y="23813"/>
            <a:ext cx="6057902" cy="757238"/>
          </a:xfrm>
          <a:prstGeom prst="rect">
            <a:avLst/>
          </a:prstGeom>
        </p:spPr>
      </p:pic>
    </p:spTree>
    <p:extLst>
      <p:ext uri="{BB962C8B-B14F-4D97-AF65-F5344CB8AC3E}">
        <p14:creationId xmlns:p14="http://schemas.microsoft.com/office/powerpoint/2010/main" val="3078545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FD055-96ED-4575-8CCD-FA1E078F6161}"/>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F7AD9D83-F2E1-4EE8-AD2C-4B1F7BE1542F}"/>
              </a:ext>
            </a:extLst>
          </p:cNvPr>
          <p:cNvSpPr>
            <a:spLocks noGrp="1"/>
          </p:cNvSpPr>
          <p:nvPr>
            <p:ph idx="1"/>
          </p:nvPr>
        </p:nvSpPr>
        <p:spPr>
          <a:xfrm>
            <a:off x="358140" y="1089660"/>
            <a:ext cx="11506200" cy="508730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C1C6D445-ACDF-430D-95B9-7C1142B0999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FCE23B-DF60-461D-A4C3-BA20931D008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35644163-81CF-4314-9689-550127090D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8" name="Picture 7">
            <a:extLst>
              <a:ext uri="{FF2B5EF4-FFF2-40B4-BE49-F238E27FC236}">
                <a16:creationId xmlns:a16="http://schemas.microsoft.com/office/drawing/2014/main" id="{99CAE8DB-6ECE-4657-A88D-7F964D016005}"/>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3770313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7D67E1-0821-4F37-A87E-A437CEA6A591}"/>
              </a:ext>
            </a:extLst>
          </p:cNvPr>
          <p:cNvSpPr>
            <a:spLocks noGrp="1"/>
          </p:cNvSpPr>
          <p:nvPr>
            <p:ph sz="half" idx="1"/>
          </p:nvPr>
        </p:nvSpPr>
        <p:spPr>
          <a:xfrm>
            <a:off x="35814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7A3049F-2A66-4AF8-8997-4EDFAE00F1DC}"/>
              </a:ext>
            </a:extLst>
          </p:cNvPr>
          <p:cNvSpPr>
            <a:spLocks noGrp="1"/>
          </p:cNvSpPr>
          <p:nvPr>
            <p:ph sz="half" idx="2"/>
          </p:nvPr>
        </p:nvSpPr>
        <p:spPr>
          <a:xfrm>
            <a:off x="617220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26F41FA2-9F9A-4958-A1B7-5398187E97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BFFBA6-DE1A-4B03-B720-E145787E2539}"/>
              </a:ext>
            </a:extLst>
          </p:cNvPr>
          <p:cNvSpPr>
            <a:spLocks noGrp="1"/>
          </p:cNvSpPr>
          <p:nvPr>
            <p:ph type="sldNum" sz="quarter" idx="12"/>
          </p:nvPr>
        </p:nvSpPr>
        <p:spPr>
          <a:xfrm>
            <a:off x="8610600" y="6356350"/>
            <a:ext cx="3223260" cy="365125"/>
          </a:xfrm>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804C2E15-7425-4744-B8D5-78A14D55D0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1" name="Picture 10">
            <a:extLst>
              <a:ext uri="{FF2B5EF4-FFF2-40B4-BE49-F238E27FC236}">
                <a16:creationId xmlns:a16="http://schemas.microsoft.com/office/drawing/2014/main" id="{94374806-A585-40B2-A71F-C29952E4B1F1}"/>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2" name="Title 1">
            <a:extLst>
              <a:ext uri="{FF2B5EF4-FFF2-40B4-BE49-F238E27FC236}">
                <a16:creationId xmlns:a16="http://schemas.microsoft.com/office/drawing/2014/main" id="{A073494B-EBC0-40F2-8724-65387AC0ED4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591587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4043C8C-CF74-45FD-8F49-C275624FA4F2}"/>
              </a:ext>
            </a:extLst>
          </p:cNvPr>
          <p:cNvSpPr>
            <a:spLocks noGrp="1"/>
          </p:cNvSpPr>
          <p:nvPr>
            <p:ph type="body" idx="1"/>
          </p:nvPr>
        </p:nvSpPr>
        <p:spPr>
          <a:xfrm>
            <a:off x="358140" y="1132522"/>
            <a:ext cx="5639435"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500983CD-D364-4988-BDE5-6CF52B8362AC}"/>
              </a:ext>
            </a:extLst>
          </p:cNvPr>
          <p:cNvSpPr>
            <a:spLocks noGrp="1"/>
          </p:cNvSpPr>
          <p:nvPr>
            <p:ph sz="half" idx="2"/>
          </p:nvPr>
        </p:nvSpPr>
        <p:spPr>
          <a:xfrm>
            <a:off x="358140" y="2133599"/>
            <a:ext cx="5639435" cy="405606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032C856-AB8E-4409-9646-FD1AD2042CAE}"/>
              </a:ext>
            </a:extLst>
          </p:cNvPr>
          <p:cNvSpPr>
            <a:spLocks noGrp="1"/>
          </p:cNvSpPr>
          <p:nvPr>
            <p:ph type="body" sz="quarter" idx="3"/>
          </p:nvPr>
        </p:nvSpPr>
        <p:spPr>
          <a:xfrm>
            <a:off x="6172200" y="1132522"/>
            <a:ext cx="5692140"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D6804EC2-B13B-403A-B65E-0DAA3AABB42F}"/>
              </a:ext>
            </a:extLst>
          </p:cNvPr>
          <p:cNvSpPr>
            <a:spLocks noGrp="1"/>
          </p:cNvSpPr>
          <p:nvPr>
            <p:ph sz="quarter" idx="4"/>
          </p:nvPr>
        </p:nvSpPr>
        <p:spPr>
          <a:xfrm>
            <a:off x="6172200" y="2133599"/>
            <a:ext cx="5692140" cy="4056064"/>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B3C48FC2-DED8-4140-B0CD-36F3B92215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75257C-6EF3-4E49-90BF-58904BDE5811}"/>
              </a:ext>
            </a:extLst>
          </p:cNvPr>
          <p:cNvSpPr>
            <a:spLocks noGrp="1"/>
          </p:cNvSpPr>
          <p:nvPr>
            <p:ph type="sldNum" sz="quarter" idx="12"/>
          </p:nvPr>
        </p:nvSpPr>
        <p:spPr>
          <a:xfrm>
            <a:off x="8610600" y="6356350"/>
            <a:ext cx="3253740" cy="365125"/>
          </a:xfrm>
        </p:spPr>
        <p:txBody>
          <a:bodyPr/>
          <a:lstStyle/>
          <a:p>
            <a:fld id="{4F087988-BCEE-4166-9CDA-CBCB9D3FF1B0}" type="slidenum">
              <a:rPr lang="en-US" smtClean="0"/>
              <a:t>‹#›</a:t>
            </a:fld>
            <a:endParaRPr lang="en-US"/>
          </a:p>
        </p:txBody>
      </p:sp>
      <p:pic>
        <p:nvPicPr>
          <p:cNvPr id="12" name="Picture 11">
            <a:extLst>
              <a:ext uri="{FF2B5EF4-FFF2-40B4-BE49-F238E27FC236}">
                <a16:creationId xmlns:a16="http://schemas.microsoft.com/office/drawing/2014/main" id="{9E216D56-9137-459B-98C9-AF4F82BD3A2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3" name="Picture 12">
            <a:extLst>
              <a:ext uri="{FF2B5EF4-FFF2-40B4-BE49-F238E27FC236}">
                <a16:creationId xmlns:a16="http://schemas.microsoft.com/office/drawing/2014/main" id="{C93055C6-1474-44A8-9E88-9A76346D0B67}"/>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4" name="Title 1">
            <a:extLst>
              <a:ext uri="{FF2B5EF4-FFF2-40B4-BE49-F238E27FC236}">
                <a16:creationId xmlns:a16="http://schemas.microsoft.com/office/drawing/2014/main" id="{0C7D0F24-3942-4BED-9E15-F55CDE46ECDB}"/>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2301758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DFB781F-A90F-42EB-AD8B-A54DE3C156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0C0423-EDE2-4C75-A1CD-DF518ED53853}"/>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8" name="Picture 7">
            <a:extLst>
              <a:ext uri="{FF2B5EF4-FFF2-40B4-BE49-F238E27FC236}">
                <a16:creationId xmlns:a16="http://schemas.microsoft.com/office/drawing/2014/main" id="{596FB0F7-99D3-4A0A-BA88-1C6638EF450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9" name="Picture 8">
            <a:extLst>
              <a:ext uri="{FF2B5EF4-FFF2-40B4-BE49-F238E27FC236}">
                <a16:creationId xmlns:a16="http://schemas.microsoft.com/office/drawing/2014/main" id="{DC4DEA4F-9BA8-4323-BF11-3D53F022F490}"/>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0" name="Title 1">
            <a:extLst>
              <a:ext uri="{FF2B5EF4-FFF2-40B4-BE49-F238E27FC236}">
                <a16:creationId xmlns:a16="http://schemas.microsoft.com/office/drawing/2014/main" id="{98048774-CEBD-4232-BF25-2E69254D6D2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164275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ED49A-E98A-42B6-8EDB-6C9507330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0C08D1-C020-48E3-A8ED-6A2AEC330F3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6" name="Picture 5">
            <a:extLst>
              <a:ext uri="{FF2B5EF4-FFF2-40B4-BE49-F238E27FC236}">
                <a16:creationId xmlns:a16="http://schemas.microsoft.com/office/drawing/2014/main" id="{DEC170E3-D8FF-4750-9E14-BADFEF653B74}"/>
              </a:ext>
            </a:extLst>
          </p:cNvPr>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15496504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0138176B-D014-4872-B4B4-3D5726913C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6B8504-11C2-45FB-9F52-E3E91818BA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087988-BCEE-4166-9CDA-CBCB9D3FF1B0}" type="slidenum">
              <a:rPr lang="en-US" smtClean="0"/>
              <a:t>‹#›</a:t>
            </a:fld>
            <a:endParaRPr lang="en-US"/>
          </a:p>
        </p:txBody>
      </p:sp>
    </p:spTree>
    <p:extLst>
      <p:ext uri="{BB962C8B-B14F-4D97-AF65-F5344CB8AC3E}">
        <p14:creationId xmlns:p14="http://schemas.microsoft.com/office/powerpoint/2010/main" val="2150990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F2F2F"/>
          </a:solidFill>
          <a:latin typeface="Conthrax Sb" panose="020B070702020108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F2F2F"/>
          </a:solidFill>
          <a:latin typeface="Conthrax Sb" panose="020B070702020108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F2F2F"/>
          </a:solidFill>
          <a:latin typeface="Conthrax Sb" panose="020B070702020108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cenet.vsb.cz/e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www.vsb.cz/en/university/who-we-are/"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73435-7476-429C-BF44-22454212B5AB}"/>
              </a:ext>
            </a:extLst>
          </p:cNvPr>
          <p:cNvSpPr>
            <a:spLocks noGrp="1"/>
          </p:cNvSpPr>
          <p:nvPr>
            <p:ph type="ctrTitle"/>
          </p:nvPr>
        </p:nvSpPr>
        <p:spPr>
          <a:xfrm>
            <a:off x="0" y="1122363"/>
            <a:ext cx="12192000" cy="2306638"/>
          </a:xfrm>
        </p:spPr>
        <p:txBody>
          <a:bodyPr/>
          <a:lstStyle/>
          <a:p>
            <a:r>
              <a:rPr lang="en-US" sz="4000" dirty="0"/>
              <a:t>VSB Power Line Fault Detection</a:t>
            </a:r>
          </a:p>
        </p:txBody>
      </p:sp>
      <p:sp>
        <p:nvSpPr>
          <p:cNvPr id="3" name="Subtitle 2">
            <a:extLst>
              <a:ext uri="{FF2B5EF4-FFF2-40B4-BE49-F238E27FC236}">
                <a16:creationId xmlns:a16="http://schemas.microsoft.com/office/drawing/2014/main" id="{6DECC2B7-9A9A-45F3-B67E-7552F648D919}"/>
              </a:ext>
            </a:extLst>
          </p:cNvPr>
          <p:cNvSpPr>
            <a:spLocks noGrp="1"/>
          </p:cNvSpPr>
          <p:nvPr>
            <p:ph type="subTitle" idx="1"/>
          </p:nvPr>
        </p:nvSpPr>
        <p:spPr>
          <a:xfrm>
            <a:off x="0" y="3825805"/>
            <a:ext cx="12192000" cy="2306638"/>
          </a:xfrm>
        </p:spPr>
        <p:txBody>
          <a:bodyPr/>
          <a:lstStyle/>
          <a:p>
            <a:r>
              <a:rPr lang="en-US" sz="2000" dirty="0"/>
              <a:t>Using Machine Learning Classification Models to Detect Partial Discharge Faults in Covered Conductors in the Real Environment</a:t>
            </a:r>
          </a:p>
          <a:p>
            <a:endParaRPr lang="en-US" sz="2000" dirty="0"/>
          </a:p>
          <a:p>
            <a:r>
              <a:rPr lang="en-US" sz="2000" dirty="0"/>
              <a:t>Jeffrey Egan  / February 2019</a:t>
            </a:r>
          </a:p>
        </p:txBody>
      </p:sp>
      <p:pic>
        <p:nvPicPr>
          <p:cNvPr id="5" name="Picture 4">
            <a:extLst>
              <a:ext uri="{FF2B5EF4-FFF2-40B4-BE49-F238E27FC236}">
                <a16:creationId xmlns:a16="http://schemas.microsoft.com/office/drawing/2014/main" id="{32ECD072-D652-4BA6-AF61-702A2AB95C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2439" y="-214641"/>
            <a:ext cx="2557491" cy="1363899"/>
          </a:xfrm>
          <a:prstGeom prst="rect">
            <a:avLst/>
          </a:prstGeom>
        </p:spPr>
      </p:pic>
    </p:spTree>
    <p:extLst>
      <p:ext uri="{BB962C8B-B14F-4D97-AF65-F5344CB8AC3E}">
        <p14:creationId xmlns:p14="http://schemas.microsoft.com/office/powerpoint/2010/main" val="26565507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D327-F200-44A1-83FD-F31AA484C876}"/>
              </a:ext>
            </a:extLst>
          </p:cNvPr>
          <p:cNvSpPr>
            <a:spLocks noGrp="1"/>
          </p:cNvSpPr>
          <p:nvPr>
            <p:ph type="title"/>
          </p:nvPr>
        </p:nvSpPr>
        <p:spPr/>
        <p:txBody>
          <a:bodyPr/>
          <a:lstStyle/>
          <a:p>
            <a:r>
              <a:rPr lang="en-US" dirty="0"/>
              <a:t>Final Model Selection and Refinement</a:t>
            </a:r>
          </a:p>
        </p:txBody>
      </p:sp>
      <p:sp>
        <p:nvSpPr>
          <p:cNvPr id="3" name="Content Placeholder 2">
            <a:extLst>
              <a:ext uri="{FF2B5EF4-FFF2-40B4-BE49-F238E27FC236}">
                <a16:creationId xmlns:a16="http://schemas.microsoft.com/office/drawing/2014/main" id="{7AECF934-9892-4A47-B1A2-472C132CF2A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21850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812DA-D212-4375-AD54-78E7ECD805D5}"/>
              </a:ext>
            </a:extLst>
          </p:cNvPr>
          <p:cNvSpPr>
            <a:spLocks noGrp="1"/>
          </p:cNvSpPr>
          <p:nvPr>
            <p:ph type="title"/>
          </p:nvPr>
        </p:nvSpPr>
        <p:spPr/>
        <p:txBody>
          <a:bodyPr/>
          <a:lstStyle/>
          <a:p>
            <a:r>
              <a:rPr lang="en-US" dirty="0"/>
              <a:t>Classifier Results</a:t>
            </a:r>
          </a:p>
        </p:txBody>
      </p:sp>
      <p:sp>
        <p:nvSpPr>
          <p:cNvPr id="3" name="Content Placeholder 2">
            <a:extLst>
              <a:ext uri="{FF2B5EF4-FFF2-40B4-BE49-F238E27FC236}">
                <a16:creationId xmlns:a16="http://schemas.microsoft.com/office/drawing/2014/main" id="{9368B5E7-6D10-4586-8DDB-A41EE35784E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69238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2B894-EAC1-4817-B338-C97F6EC6DC41}"/>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E44948A3-7D78-40C5-932C-8869C725519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32832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C05BC-AAB0-4134-B23B-87B638C23ED6}"/>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5105F842-4D49-4357-9C34-CD00F2DD6B65}"/>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Project Overview</a:t>
            </a:r>
          </a:p>
          <a:p>
            <a:r>
              <a:rPr lang="en-US" dirty="0"/>
              <a:t>Data Examination</a:t>
            </a:r>
          </a:p>
          <a:p>
            <a:r>
              <a:rPr lang="en-US" dirty="0"/>
              <a:t>Data Pipeline Design</a:t>
            </a:r>
          </a:p>
          <a:p>
            <a:pPr lvl="1"/>
            <a:r>
              <a:rPr lang="en-US" dirty="0"/>
              <a:t>Signal Processing</a:t>
            </a:r>
          </a:p>
          <a:p>
            <a:pPr lvl="1"/>
            <a:r>
              <a:rPr lang="en-US" dirty="0"/>
              <a:t>Machine Learning Model</a:t>
            </a:r>
          </a:p>
          <a:p>
            <a:r>
              <a:rPr lang="en-US" dirty="0"/>
              <a:t>Prototyped Models and Preliminary Results</a:t>
            </a:r>
          </a:p>
          <a:p>
            <a:r>
              <a:rPr lang="en-US" dirty="0"/>
              <a:t>Final Model(s) Selection</a:t>
            </a:r>
          </a:p>
          <a:p>
            <a:r>
              <a:rPr lang="en-US" dirty="0"/>
              <a:t>Conclusions</a:t>
            </a:r>
          </a:p>
        </p:txBody>
      </p:sp>
      <p:pic>
        <p:nvPicPr>
          <p:cNvPr id="5" name="Picture 4">
            <a:extLst>
              <a:ext uri="{FF2B5EF4-FFF2-40B4-BE49-F238E27FC236}">
                <a16:creationId xmlns:a16="http://schemas.microsoft.com/office/drawing/2014/main" id="{B4FE8355-DD25-407A-9701-15FD54691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26189468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F7159-EA1E-4A67-AAB0-348626D20472}"/>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9AD5F8DE-A67D-4EE4-B9B9-E01711C430F8}"/>
              </a:ext>
            </a:extLst>
          </p:cNvPr>
          <p:cNvSpPr>
            <a:spLocks noGrp="1"/>
          </p:cNvSpPr>
          <p:nvPr>
            <p:ph idx="1"/>
          </p:nvPr>
        </p:nvSpPr>
        <p:spPr/>
        <p:txBody>
          <a:bodyPr/>
          <a:lstStyle/>
          <a:p>
            <a:r>
              <a:rPr lang="en-US" dirty="0"/>
              <a:t>Medium voltage overhead power lines run for hundreds of miles to supply power to cities. These great distances make it expensive to manually inspect the lines for damage that doesn't immediately lead to a power outage, such as a tree branch hitting the line or a flaw in the insulator. These modes of damage lead to a phenomenon known as partial discharge — an electrical discharge which does not bridge the electrodes between an insulation system completely. Partial discharges slowly damage the power line, so left unrepaired they will eventually lead to a power outage or start a fire.</a:t>
            </a:r>
          </a:p>
          <a:p>
            <a:r>
              <a:rPr lang="en-US" dirty="0"/>
              <a:t>Your challenge is to detect partial discharge patterns in signals acquired from these power lines with a new meter designed at the </a:t>
            </a:r>
            <a:r>
              <a:rPr lang="en-US" dirty="0">
                <a:hlinkClick r:id="rId3"/>
              </a:rPr>
              <a:t>ENET Centre</a:t>
            </a:r>
            <a:r>
              <a:rPr lang="en-US" dirty="0"/>
              <a:t> at </a:t>
            </a:r>
            <a:r>
              <a:rPr lang="en-US" dirty="0">
                <a:hlinkClick r:id="rId4"/>
              </a:rPr>
              <a:t>VŠB</a:t>
            </a:r>
            <a:r>
              <a:rPr lang="en-US" dirty="0"/>
              <a:t>. Effective classifiers using this data will make it possible to continuously monitor power lines for faults.</a:t>
            </a:r>
          </a:p>
          <a:p>
            <a:r>
              <a:rPr lang="en-US" dirty="0"/>
              <a:t>ENET Centre researches and develops renewable energy resources with the goal of reducing or eliminating harmful environmental impacts. Their efforts focus on developing technology solutions around transportation and processing of energy raw materials.</a:t>
            </a:r>
          </a:p>
          <a:p>
            <a:r>
              <a:rPr lang="en-US" dirty="0"/>
              <a:t>By developing a solution to detect partial discharge you’ll help reduce maintenance costs, and prevent power outages.</a:t>
            </a:r>
          </a:p>
          <a:p>
            <a:endParaRPr lang="en-US" dirty="0"/>
          </a:p>
        </p:txBody>
      </p:sp>
      <p:pic>
        <p:nvPicPr>
          <p:cNvPr id="4" name="Picture 3">
            <a:extLst>
              <a:ext uri="{FF2B5EF4-FFF2-40B4-BE49-F238E27FC236}">
                <a16:creationId xmlns:a16="http://schemas.microsoft.com/office/drawing/2014/main" id="{5ABE0992-6A28-499A-94B1-DEB64908F4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409663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D5F54-1077-4583-81AD-D4E61DDCB402}"/>
              </a:ext>
            </a:extLst>
          </p:cNvPr>
          <p:cNvSpPr>
            <a:spLocks noGrp="1"/>
          </p:cNvSpPr>
          <p:nvPr>
            <p:ph type="title"/>
          </p:nvPr>
        </p:nvSpPr>
        <p:spPr/>
        <p:txBody>
          <a:bodyPr/>
          <a:lstStyle/>
          <a:p>
            <a:r>
              <a:rPr lang="en-US" dirty="0"/>
              <a:t>Data Examination</a:t>
            </a:r>
          </a:p>
        </p:txBody>
      </p:sp>
      <p:sp>
        <p:nvSpPr>
          <p:cNvPr id="3" name="Content Placeholder 2">
            <a:extLst>
              <a:ext uri="{FF2B5EF4-FFF2-40B4-BE49-F238E27FC236}">
                <a16:creationId xmlns:a16="http://schemas.microsoft.com/office/drawing/2014/main" id="{74201EB1-D6F4-480A-9D4E-92D99B08E2D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32E8FE9-4436-4336-B4BA-0254E5EED4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3798315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5C012-6D88-43A0-A200-84E9469DF592}"/>
              </a:ext>
            </a:extLst>
          </p:cNvPr>
          <p:cNvSpPr>
            <a:spLocks noGrp="1"/>
          </p:cNvSpPr>
          <p:nvPr>
            <p:ph type="title"/>
          </p:nvPr>
        </p:nvSpPr>
        <p:spPr/>
        <p:txBody>
          <a:bodyPr/>
          <a:lstStyle/>
          <a:p>
            <a:r>
              <a:rPr lang="en-US" dirty="0"/>
              <a:t>Data Pipeline</a:t>
            </a:r>
          </a:p>
        </p:txBody>
      </p:sp>
      <p:graphicFrame>
        <p:nvGraphicFramePr>
          <p:cNvPr id="4" name="Content Placeholder 3">
            <a:extLst>
              <a:ext uri="{FF2B5EF4-FFF2-40B4-BE49-F238E27FC236}">
                <a16:creationId xmlns:a16="http://schemas.microsoft.com/office/drawing/2014/main" id="{093BDFF1-AF0A-40C3-8EE2-2E7E601E4957}"/>
              </a:ext>
            </a:extLst>
          </p:cNvPr>
          <p:cNvGraphicFramePr>
            <a:graphicFrameLocks noGrp="1"/>
          </p:cNvGraphicFramePr>
          <p:nvPr>
            <p:ph idx="1"/>
            <p:extLst>
              <p:ext uri="{D42A27DB-BD31-4B8C-83A1-F6EECF244321}">
                <p14:modId xmlns:p14="http://schemas.microsoft.com/office/powerpoint/2010/main" val="3597680567"/>
              </p:ext>
            </p:extLst>
          </p:nvPr>
        </p:nvGraphicFramePr>
        <p:xfrm>
          <a:off x="358775" y="1089025"/>
          <a:ext cx="11506200" cy="5087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a:extLst>
              <a:ext uri="{FF2B5EF4-FFF2-40B4-BE49-F238E27FC236}">
                <a16:creationId xmlns:a16="http://schemas.microsoft.com/office/drawing/2014/main" id="{8CB23FA7-79EB-4562-9EB8-C982903C8C9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3340430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1ACC0-8F65-448A-878E-CDF335220633}"/>
              </a:ext>
            </a:extLst>
          </p:cNvPr>
          <p:cNvSpPr>
            <a:spLocks noGrp="1"/>
          </p:cNvSpPr>
          <p:nvPr>
            <p:ph type="title"/>
          </p:nvPr>
        </p:nvSpPr>
        <p:spPr/>
        <p:txBody>
          <a:bodyPr/>
          <a:lstStyle/>
          <a:p>
            <a:r>
              <a:rPr lang="en-US" dirty="0">
                <a:solidFill>
                  <a:srgbClr val="3E849E"/>
                </a:solidFill>
              </a:rPr>
              <a:t>Data</a:t>
            </a:r>
            <a:r>
              <a:rPr lang="en-US" dirty="0"/>
              <a:t> Pipeline – Signal Processing</a:t>
            </a:r>
          </a:p>
        </p:txBody>
      </p:sp>
      <p:pic>
        <p:nvPicPr>
          <p:cNvPr id="4" name="Picture 3">
            <a:extLst>
              <a:ext uri="{FF2B5EF4-FFF2-40B4-BE49-F238E27FC236}">
                <a16:creationId xmlns:a16="http://schemas.microsoft.com/office/drawing/2014/main" id="{ADB78717-42E7-440E-ACE9-3818F6501F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pic>
        <p:nvPicPr>
          <p:cNvPr id="5" name="Content Placeholder 4">
            <a:extLst>
              <a:ext uri="{FF2B5EF4-FFF2-40B4-BE49-F238E27FC236}">
                <a16:creationId xmlns:a16="http://schemas.microsoft.com/office/drawing/2014/main" id="{6B6480B7-49A7-4FF4-9197-FE7B2C0B8183}"/>
              </a:ext>
            </a:extLst>
          </p:cNvPr>
          <p:cNvPicPr>
            <a:picLocks noGr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85271" y="1089025"/>
            <a:ext cx="8653208" cy="5087938"/>
          </a:xfrm>
          <a:prstGeom prst="rect">
            <a:avLst/>
          </a:prstGeom>
          <a:noFill/>
          <a:ln>
            <a:noFill/>
          </a:ln>
        </p:spPr>
      </p:pic>
    </p:spTree>
    <p:extLst>
      <p:ext uri="{BB962C8B-B14F-4D97-AF65-F5344CB8AC3E}">
        <p14:creationId xmlns:p14="http://schemas.microsoft.com/office/powerpoint/2010/main" val="1985197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992E4-3A1D-4102-AF90-B3FA65578C4E}"/>
              </a:ext>
            </a:extLst>
          </p:cNvPr>
          <p:cNvSpPr>
            <a:spLocks noGrp="1"/>
          </p:cNvSpPr>
          <p:nvPr>
            <p:ph type="title"/>
          </p:nvPr>
        </p:nvSpPr>
        <p:spPr/>
        <p:txBody>
          <a:bodyPr/>
          <a:lstStyle/>
          <a:p>
            <a:r>
              <a:rPr lang="en-US" dirty="0"/>
              <a:t>Data Pipeline – Feature Extraction</a:t>
            </a:r>
          </a:p>
        </p:txBody>
      </p:sp>
      <p:sp>
        <p:nvSpPr>
          <p:cNvPr id="3" name="Content Placeholder 2">
            <a:extLst>
              <a:ext uri="{FF2B5EF4-FFF2-40B4-BE49-F238E27FC236}">
                <a16:creationId xmlns:a16="http://schemas.microsoft.com/office/drawing/2014/main" id="{3640A8BB-08AD-4405-B1C8-8F92F8ABF4F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CD73BE2-8A6A-4917-BC4C-17D6330347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710211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6EA42-DE74-4E67-A396-A68A5AE1AD43}"/>
              </a:ext>
            </a:extLst>
          </p:cNvPr>
          <p:cNvSpPr>
            <a:spLocks noGrp="1"/>
          </p:cNvSpPr>
          <p:nvPr>
            <p:ph type="title"/>
          </p:nvPr>
        </p:nvSpPr>
        <p:spPr/>
        <p:txBody>
          <a:bodyPr/>
          <a:lstStyle/>
          <a:p>
            <a:r>
              <a:rPr lang="en-US" dirty="0"/>
              <a:t>Prototype Classification Models</a:t>
            </a:r>
          </a:p>
        </p:txBody>
      </p:sp>
      <p:sp>
        <p:nvSpPr>
          <p:cNvPr id="3" name="Content Placeholder 2">
            <a:extLst>
              <a:ext uri="{FF2B5EF4-FFF2-40B4-BE49-F238E27FC236}">
                <a16:creationId xmlns:a16="http://schemas.microsoft.com/office/drawing/2014/main" id="{D525FBFD-2FA4-4D3B-99F2-42E3C44EC5A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18956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D5EE-A3BC-481A-9B87-FF2D7C4D4FCE}"/>
              </a:ext>
            </a:extLst>
          </p:cNvPr>
          <p:cNvSpPr>
            <a:spLocks noGrp="1"/>
          </p:cNvSpPr>
          <p:nvPr>
            <p:ph type="title"/>
          </p:nvPr>
        </p:nvSpPr>
        <p:spPr/>
        <p:txBody>
          <a:bodyPr/>
          <a:lstStyle/>
          <a:p>
            <a:r>
              <a:rPr lang="en-US" dirty="0"/>
              <a:t>Preliminary Results</a:t>
            </a:r>
          </a:p>
        </p:txBody>
      </p:sp>
      <p:sp>
        <p:nvSpPr>
          <p:cNvPr id="3" name="Content Placeholder 2">
            <a:extLst>
              <a:ext uri="{FF2B5EF4-FFF2-40B4-BE49-F238E27FC236}">
                <a16:creationId xmlns:a16="http://schemas.microsoft.com/office/drawing/2014/main" id="{B8D998D2-A60F-4407-AB50-A22EDAC1A37B}"/>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9078050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8226</TotalTime>
  <Words>529</Words>
  <Application>Microsoft Office PowerPoint</Application>
  <PresentationFormat>Widescreen</PresentationFormat>
  <Paragraphs>44</Paragraphs>
  <Slides>12</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Conthrax Sb</vt:lpstr>
      <vt:lpstr>Office Theme</vt:lpstr>
      <vt:lpstr>VSB Power Line Fault Detection</vt:lpstr>
      <vt:lpstr>Outline</vt:lpstr>
      <vt:lpstr>Project Overview</vt:lpstr>
      <vt:lpstr>Data Examination</vt:lpstr>
      <vt:lpstr>Data Pipeline</vt:lpstr>
      <vt:lpstr>Data Pipeline – Signal Processing</vt:lpstr>
      <vt:lpstr>Data Pipeline – Feature Extraction</vt:lpstr>
      <vt:lpstr>Prototype Classification Models</vt:lpstr>
      <vt:lpstr>Preliminary Results</vt:lpstr>
      <vt:lpstr>Final Model Selection and Refinement</vt:lpstr>
      <vt:lpstr>Classifier Results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Jeffrey</dc:creator>
  <cp:lastModifiedBy>Jeffrey</cp:lastModifiedBy>
  <cp:revision>107</cp:revision>
  <dcterms:created xsi:type="dcterms:W3CDTF">2018-11-16T18:56:55Z</dcterms:created>
  <dcterms:modified xsi:type="dcterms:W3CDTF">2019-01-21T01:07:47Z</dcterms:modified>
</cp:coreProperties>
</file>

<file path=docProps/thumbnail.jpeg>
</file>